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1189" r:id="rId3"/>
    <p:sldId id="1168" r:id="rId4"/>
    <p:sldId id="1286" r:id="rId5"/>
    <p:sldId id="1285" r:id="rId6"/>
    <p:sldId id="1284" r:id="rId7"/>
    <p:sldId id="1287" r:id="rId8"/>
    <p:sldId id="1169" r:id="rId9"/>
    <p:sldId id="1177" r:id="rId10"/>
    <p:sldId id="1178" r:id="rId11"/>
    <p:sldId id="1179" r:id="rId12"/>
    <p:sldId id="1180" r:id="rId13"/>
    <p:sldId id="1183" r:id="rId14"/>
    <p:sldId id="1185" r:id="rId15"/>
    <p:sldId id="1187"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71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2025/9/21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实验班全程提优训练 高中语文 选择性必修</a:t>
            </a:r>
            <a:r>
              <a:rPr lang="en-US" altLang="zh-CN" sz="2000" dirty="0" smtClean="0">
                <a:solidFill>
                  <a:prstClr val="black"/>
                </a:solidFill>
                <a:latin typeface="楷体" panose="02010609060101010101" pitchFamily="49" charset="-122"/>
                <a:ea typeface="楷体" panose="02010609060101010101" pitchFamily="49" charset="-122"/>
              </a:rPr>
              <a:t> </a:t>
            </a:r>
            <a:r>
              <a:rPr lang="zh-CN" altLang="en-US" sz="2000" dirty="0" smtClean="0">
                <a:solidFill>
                  <a:prstClr val="black"/>
                </a:solidFill>
                <a:latin typeface="楷体" panose="02010609060101010101" pitchFamily="49" charset="-122"/>
                <a:ea typeface="楷体" panose="02010609060101010101" pitchFamily="49" charset="-122"/>
              </a:rPr>
              <a:t>下册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2025/9/21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  中国</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现当代作家作品研习</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风景谈　*秦腔</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85705910"/>
              </p:ext>
            </p:extLst>
          </p:nvPr>
        </p:nvGraphicFramePr>
        <p:xfrm>
          <a:off x="334567" y="1988840"/>
          <a:ext cx="11521280" cy="2194560"/>
        </p:xfrm>
        <a:graphic>
          <a:graphicData uri="http://schemas.openxmlformats.org/drawingml/2006/table">
            <a:tbl>
              <a:tblPr firstRow="1" firstCol="1" bandRow="1"/>
              <a:tblGrid>
                <a:gridCol w="2088231">
                  <a:extLst>
                    <a:ext uri="{9D8B030D-6E8A-4147-A177-3AD203B41FA5}">
                      <a16:colId xmlns:a16="http://schemas.microsoft.com/office/drawing/2014/main" val="252315488"/>
                    </a:ext>
                  </a:extLst>
                </a:gridCol>
                <a:gridCol w="9433049">
                  <a:extLst>
                    <a:ext uri="{9D8B030D-6E8A-4147-A177-3AD203B41FA5}">
                      <a16:colId xmlns:a16="http://schemas.microsoft.com/office/drawing/2014/main" val="633430265"/>
                    </a:ext>
                  </a:extLst>
                </a:gridCol>
              </a:tblGrid>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问方式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根据全文，分析作者</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一句的深层意蕴。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一句，意蕴丰富，设置巧妙。请结合全文谈谈你的认识。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文中主要蕴含了什么哲理，对我们有何启示？请简要分析。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14955197"/>
                  </a:ext>
                </a:extLst>
              </a:tr>
            </a:tbl>
          </a:graphicData>
        </a:graphic>
      </p:graphicFrame>
    </p:spTree>
    <p:extLst>
      <p:ext uri="{BB962C8B-B14F-4D97-AF65-F5344CB8AC3E}">
        <p14:creationId xmlns:p14="http://schemas.microsoft.com/office/powerpoint/2010/main" val="125593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559769"/>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挖掘</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层面</a:t>
            </a:r>
            <a:r>
              <a:rPr lang="en-US" altLang="zh-CN" b="1" smtClean="0">
                <a:solidFill>
                  <a:srgbClr val="F58A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21XBS3.EPS" descr="id:2147488647;FounderCES"/>
          <p:cNvPicPr/>
          <p:nvPr/>
        </p:nvPicPr>
        <p:blipFill>
          <a:blip r:embed="rId2"/>
          <a:stretch>
            <a:fillRect/>
          </a:stretch>
        </p:blipFill>
        <p:spPr>
          <a:xfrm>
            <a:off x="342748" y="825912"/>
            <a:ext cx="2015490" cy="37084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90406608"/>
              </p:ext>
            </p:extLst>
          </p:nvPr>
        </p:nvGraphicFramePr>
        <p:xfrm>
          <a:off x="343711" y="1837780"/>
          <a:ext cx="11502992" cy="4543548"/>
        </p:xfrm>
        <a:graphic>
          <a:graphicData uri="http://schemas.openxmlformats.org/drawingml/2006/table">
            <a:tbl>
              <a:tblPr firstRow="1" firstCol="1" bandRow="1"/>
              <a:tblGrid>
                <a:gridCol w="646587">
                  <a:extLst>
                    <a:ext uri="{9D8B030D-6E8A-4147-A177-3AD203B41FA5}">
                      <a16:colId xmlns:a16="http://schemas.microsoft.com/office/drawing/2014/main" val="29720829"/>
                    </a:ext>
                  </a:extLst>
                </a:gridCol>
                <a:gridCol w="1360492">
                  <a:extLst>
                    <a:ext uri="{9D8B030D-6E8A-4147-A177-3AD203B41FA5}">
                      <a16:colId xmlns:a16="http://schemas.microsoft.com/office/drawing/2014/main" val="3632836310"/>
                    </a:ext>
                  </a:extLst>
                </a:gridCol>
                <a:gridCol w="9495913">
                  <a:extLst>
                    <a:ext uri="{9D8B030D-6E8A-4147-A177-3AD203B41FA5}">
                      <a16:colId xmlns:a16="http://schemas.microsoft.com/office/drawing/2014/main" val="2984464834"/>
                    </a:ext>
                  </a:extLst>
                </a:gridCol>
              </a:tblGrid>
              <a:tr h="1135887">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表层意蕴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h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文本中所涉及的基本内容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如文中的人、事、物、景等所蕴含的不同意义以及所体现出的作者的情感倾向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21" marR="2821"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733649156"/>
                  </a:ext>
                </a:extLst>
              </a:tr>
              <a:tr h="1135887">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深层意蕴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民族心理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精忠报国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崇尚自然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宁静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稳重</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追求大一统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安土重迁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叶落归根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爱好和平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厌恶战争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知足常乐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吃亏是福等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21" marR="2821"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494062682"/>
                  </a:ext>
                </a:extLst>
              </a:tr>
              <a:tr h="1742180">
                <a:tc vMerge="1">
                  <a:txBody>
                    <a:bodyPr/>
                    <a:lstStyle/>
                    <a:p>
                      <a:endParaRPr lang="zh-CN" altLang="en-US"/>
                    </a:p>
                  </a:txBody>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人文精神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一方面指人的意义和价值、社会责任、个人尊严、人生理想等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核心是人的价值追求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另一方面指人性的关怀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如对生命的关怀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对弱势群体的关怀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对苦难的悲悯情怀等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21" marR="2821"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046965001"/>
                  </a:ext>
                </a:extLst>
              </a:tr>
              <a:tr h="529594">
                <a:tc vMerge="1">
                  <a:txBody>
                    <a:bodyPr/>
                    <a:lstStyle/>
                    <a:p>
                      <a:endParaRPr lang="zh-CN" altLang="en-US"/>
                    </a:p>
                  </a:txBody>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学科认知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主要指哲理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美学、文学原理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历史规律等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21" marR="2821"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465065388"/>
                  </a:ext>
                </a:extLst>
              </a:tr>
            </a:tbl>
          </a:graphicData>
        </a:graphic>
      </p:graphicFrame>
    </p:spTree>
    <p:extLst>
      <p:ext uri="{BB962C8B-B14F-4D97-AF65-F5344CB8AC3E}">
        <p14:creationId xmlns:p14="http://schemas.microsoft.com/office/powerpoint/2010/main" val="3100458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思考</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五角度</a:t>
            </a:r>
            <a:r>
              <a:rPr lang="en-US" altLang="zh-CN" b="1">
                <a:solidFill>
                  <a:srgbClr val="F58A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）主旨角度：结合文本的主题或主要的情感倾向进行探究。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）内容角度：结合文本的形象、描写的情境（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或细节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）、抒情议论性语句等进行探究。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）作者角度：结合作者的思想观点、生平经历、写作背景等进行探究。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）读者角度：结合读者的感受（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对文本重要思想、情感的感受和自身生活的感受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）进行探究。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）时代角度：结合时代背景、现实情况进行探究。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07308" y="5229200"/>
            <a:ext cx="11439394" cy="576248"/>
            <a:chOff x="407308" y="4869160"/>
            <a:chExt cx="11439394" cy="576248"/>
          </a:xfrm>
        </p:grpSpPr>
        <p:sp>
          <p:nvSpPr>
            <p:cNvPr id="4" name="内容占位符 1"/>
            <p:cNvSpPr txBox="1">
              <a:spLocks/>
            </p:cNvSpPr>
            <p:nvPr/>
          </p:nvSpPr>
          <p:spPr bwMode="auto">
            <a:xfrm>
              <a:off x="3117294" y="4869160"/>
              <a:ext cx="872940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文学类阅读拓展提优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P32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1XBS5.EPS" descr="id:2147488654;FounderCES"/>
            <p:cNvPicPr/>
            <p:nvPr/>
          </p:nvPicPr>
          <p:blipFill>
            <a:blip r:embed="rId2"/>
            <a:stretch>
              <a:fillRect/>
            </a:stretch>
          </p:blipFill>
          <p:spPr>
            <a:xfrm>
              <a:off x="407308" y="5011907"/>
              <a:ext cx="2015490" cy="370840"/>
            </a:xfrm>
            <a:prstGeom prst="rect">
              <a:avLst/>
            </a:prstGeom>
          </p:spPr>
        </p:pic>
        <p:pic>
          <p:nvPicPr>
            <p:cNvPr id="6" name="手指.EPS" descr="id:2147488661;FounderCES"/>
            <p:cNvPicPr/>
            <p:nvPr/>
          </p:nvPicPr>
          <p:blipFill>
            <a:blip r:embed="rId3"/>
            <a:stretch>
              <a:fillRect/>
            </a:stretch>
          </p:blipFill>
          <p:spPr>
            <a:xfrm>
              <a:off x="2469222" y="5074862"/>
              <a:ext cx="601648" cy="261744"/>
            </a:xfrm>
            <a:prstGeom prst="rect">
              <a:avLst/>
            </a:prstGeom>
          </p:spPr>
        </p:pic>
      </p:grpSp>
    </p:spTree>
    <p:extLst>
      <p:ext uri="{BB962C8B-B14F-4D97-AF65-F5344CB8AC3E}">
        <p14:creationId xmlns:p14="http://schemas.microsoft.com/office/powerpoint/2010/main" val="1909071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4557"/>
            <a:ext cx="11485848" cy="4685065"/>
          </a:xfrm>
        </p:spPr>
        <p:txBody>
          <a:bodyPr/>
          <a:lstStyle/>
          <a:p>
            <a:pPr hangingPunct="0">
              <a:lnSpc>
                <a:spcPct val="140000"/>
              </a:lnSpc>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茅盾：志在鸿鹄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茅盾在浙江湖州中学读书时，有一次钱念劬先生让茅盾他们写作文，却不出任何题目，只是让学生们自己选题，任意写。很多学生对此作文茫然不知所措，茅盾却借鉴庄子《逍遥游》中的寓意，写了一篇五六百字的文章，题名《志在鸿鹄》。文中茅盾借对大鸟形象的描写，表现了自己的少年壮志。而且，文章的题目又与茅盾的名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德鸿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暗暗相合，因此茅盾也是借此自抒胸臆。这篇文章思想高远，想象丰富，形象生动。钱念劬先生对此十分赞赏，写了如此批语：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是将来能为文者。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钱先生的预见没有错，茅盾后来果然成了著名的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文学家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407308" y="1349821"/>
            <a:ext cx="2015490" cy="370840"/>
          </a:xfrm>
          <a:prstGeom prst="rect">
            <a:avLst/>
          </a:prstGeom>
        </p:spPr>
      </p:pic>
    </p:spTree>
    <p:extLst>
      <p:ext uri="{BB962C8B-B14F-4D97-AF65-F5344CB8AC3E}">
        <p14:creationId xmlns:p14="http://schemas.microsoft.com/office/powerpoint/2010/main" val="2673562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4685065"/>
          </a:xfrm>
        </p:spPr>
        <p:txBody>
          <a:bodyPr/>
          <a:lstStyle/>
          <a:p>
            <a:pPr indent="612140"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茅盾以多方面的艺术才能和渊博的学识，为中国现代文学事业作出重大贡献。他系统地研究了世界文学发展史上的种种流派，考察了先秦以来传统文学的历史，提出了真、善、美统一的文学主张，是现代文学史上最早的有影响的文学批评家。他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年起便开始译书，先后翻译了《雪人》《桃园》《文凭》等著作。他发表了《鼓吹集》《夜读偶记》等，是著名的散文家和杂文家。他临终前提出：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如蒙追认为光荣的中国共产党员，这将是我一生最大的荣耀。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他还将自己的稿费捐献出来，设立了中国长篇小说的最高文学奖项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茅盾文学奖，奖励优秀的长篇小说创作。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适用角度</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德艺双馨</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敬业爱业</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奉献</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06574" y="791977"/>
            <a:ext cx="2015490" cy="388620"/>
          </a:xfrm>
          <a:prstGeom prst="rect">
            <a:avLst/>
          </a:prstGeom>
        </p:spPr>
      </p:pic>
      <p:grpSp>
        <p:nvGrpSpPr>
          <p:cNvPr id="4" name="组合 3"/>
          <p:cNvGrpSpPr/>
          <p:nvPr/>
        </p:nvGrpSpPr>
        <p:grpSpPr>
          <a:xfrm>
            <a:off x="406574" y="1340768"/>
            <a:ext cx="1211580" cy="461665"/>
            <a:chOff x="1454436" y="1286866"/>
            <a:chExt cx="1211580" cy="461665"/>
          </a:xfrm>
        </p:grpSpPr>
        <p:pic>
          <p:nvPicPr>
            <p:cNvPr id="5" name="BS25.eps" descr="id:2147489774;FounderCES"/>
            <p:cNvPicPr/>
            <p:nvPr/>
          </p:nvPicPr>
          <p:blipFill>
            <a:blip r:embed="rId3"/>
            <a:stretch>
              <a:fillRect/>
            </a:stretch>
          </p:blipFill>
          <p:spPr>
            <a:xfrm>
              <a:off x="1454436" y="1317297"/>
              <a:ext cx="1211580" cy="395605"/>
            </a:xfrm>
            <a:prstGeom prst="rect">
              <a:avLst/>
            </a:prstGeom>
          </p:spPr>
        </p:pic>
        <p:sp>
          <p:nvSpPr>
            <p:cNvPr id="6" name="矩形 5"/>
            <p:cNvSpPr/>
            <p:nvPr/>
          </p:nvSpPr>
          <p:spPr>
            <a:xfrm>
              <a:off x="1477274" y="1286866"/>
              <a:ext cx="1112805" cy="461665"/>
            </a:xfrm>
            <a:prstGeom prst="rect">
              <a:avLst/>
            </a:prstGeom>
          </p:spPr>
          <p:txBody>
            <a:bodyPr wrap="none">
              <a:spAutoFit/>
            </a:bodyPr>
            <a:lstStyle/>
            <a:p>
              <a:r>
                <a:rPr lang="zh-CN" altLang="zh-CN" sz="240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3978258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9554"/>
            <a:ext cx="11485848" cy="3416320"/>
          </a:xfrm>
        </p:spPr>
        <p:txBody>
          <a:bodyPr/>
          <a:lstStyle/>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贾平凹在大学中文系读书时，开始进行文学创作，他连连在校报上发表诗作，并逐步将作品投向社会上的大小报刊，尽管那时他收到的退稿单比稿费单要多得多，但他毫不气馁，一如既往地看书、写作、投稿，终于获得成功。多年来，他以一枝灵秀之笔，写出了上百万字的作品，出版了几十部著作，数次获得国内外各种文学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适用角度</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挫折</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坚持</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奋斗</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06574" y="836712"/>
            <a:ext cx="1211580" cy="461665"/>
            <a:chOff x="1454436" y="1286866"/>
            <a:chExt cx="1211580" cy="461665"/>
          </a:xfrm>
        </p:grpSpPr>
        <p:pic>
          <p:nvPicPr>
            <p:cNvPr id="4" name="BS25.eps" descr="id:2147489774;FounderCES"/>
            <p:cNvPicPr/>
            <p:nvPr/>
          </p:nvPicPr>
          <p:blipFill>
            <a:blip r:embed="rId2"/>
            <a:stretch>
              <a:fillRect/>
            </a:stretch>
          </p:blipFill>
          <p:spPr>
            <a:xfrm>
              <a:off x="1454436" y="1317297"/>
              <a:ext cx="1211580" cy="395605"/>
            </a:xfrm>
            <a:prstGeom prst="rect">
              <a:avLst/>
            </a:prstGeom>
          </p:spPr>
        </p:pic>
        <p:sp>
          <p:nvSpPr>
            <p:cNvPr id="5" name="矩形 4"/>
            <p:cNvSpPr/>
            <p:nvPr/>
          </p:nvSpPr>
          <p:spPr>
            <a:xfrm>
              <a:off x="1477274" y="128686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931632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5605" y="4722590"/>
            <a:ext cx="1008112" cy="393378"/>
          </a:xfrm>
          <a:prstGeom prst="rect">
            <a:avLst/>
          </a:prstGeom>
        </p:spPr>
      </p:pic>
      <p:pic>
        <p:nvPicPr>
          <p:cNvPr id="8" name="图片 7"/>
          <p:cNvPicPr>
            <a:picLocks noChangeAspect="1"/>
          </p:cNvPicPr>
          <p:nvPr/>
        </p:nvPicPr>
        <p:blipFill>
          <a:blip r:embed="rId2"/>
          <a:stretch>
            <a:fillRect/>
          </a:stretch>
        </p:blipFill>
        <p:spPr>
          <a:xfrm>
            <a:off x="406574" y="4212035"/>
            <a:ext cx="1008112" cy="393378"/>
          </a:xfrm>
          <a:prstGeom prst="rect">
            <a:avLst/>
          </a:prstGeom>
        </p:spPr>
      </p:pic>
      <p:pic>
        <p:nvPicPr>
          <p:cNvPr id="4" name="教材晒清单.EPS" descr="id:2147488590;FounderCES"/>
          <p:cNvPicPr/>
          <p:nvPr/>
        </p:nvPicPr>
        <p:blipFill>
          <a:blip r:embed="rId3">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10" name="21XBS1.eps" descr="id:2147491136;FounderCES"/>
          <p:cNvPicPr/>
          <p:nvPr/>
        </p:nvPicPr>
        <p:blipFill>
          <a:blip r:embed="rId4"/>
          <a:stretch>
            <a:fillRect/>
          </a:stretch>
        </p:blipFill>
        <p:spPr>
          <a:xfrm>
            <a:off x="384701" y="1340768"/>
            <a:ext cx="2110105" cy="388620"/>
          </a:xfrm>
          <a:prstGeom prst="rect">
            <a:avLst/>
          </a:prstGeom>
        </p:spPr>
      </p:pic>
      <p:sp>
        <p:nvSpPr>
          <p:cNvPr id="11" name="内容占位符 1"/>
          <p:cNvSpPr>
            <a:spLocks noGrp="1"/>
          </p:cNvSpPr>
          <p:nvPr>
            <p:ph idx="1"/>
          </p:nvPr>
        </p:nvSpPr>
        <p:spPr>
          <a:xfrm>
            <a:off x="360854" y="1846565"/>
            <a:ext cx="11485848" cy="3416320"/>
          </a:xfrm>
        </p:spPr>
        <p:txBody>
          <a:bodyPr/>
          <a:lstStyle/>
          <a:p>
            <a:pPr hangingPunct="0">
              <a:spcAft>
                <a:spcPts val="0"/>
              </a:spcAft>
            </a:pPr>
            <a:r>
              <a:rPr lang="zh-CN" altLang="zh-CN" b="1">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3AB54A"/>
                </a:solidFill>
                <a:latin typeface="Times New Roman" panose="02020603050405020304" pitchFamily="18" charset="0"/>
                <a:ea typeface="方正清刻本悦宋简体"/>
                <a:cs typeface="Times New Roman" panose="02020603050405020304" pitchFamily="18" charset="0"/>
              </a:rPr>
              <a:t>洋洋洒洒</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方正清刻本悦宋简体"/>
                <a:cs typeface="Times New Roman" panose="02020603050405020304" pitchFamily="18" charset="0"/>
              </a:rPr>
              <a:t>洋洋大观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洋洋洒洒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形容文章或谈话内容丰富，连续不断。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形容规模或气势盛大。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洋洋大观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：形容事物繁多，丰富多彩。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盛大、众多的样子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洋洋洒洒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侧重于形容文章或谈话，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洋洋大观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侧重于形容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0736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33146" y="2511480"/>
            <a:ext cx="1271077" cy="393378"/>
          </a:xfrm>
          <a:prstGeom prst="rect">
            <a:avLst/>
          </a:prstGeom>
        </p:spPr>
      </p:pic>
      <p:pic>
        <p:nvPicPr>
          <p:cNvPr id="6" name="图片 5"/>
          <p:cNvPicPr>
            <a:picLocks noChangeAspect="1"/>
          </p:cNvPicPr>
          <p:nvPr/>
        </p:nvPicPr>
        <p:blipFill>
          <a:blip r:embed="rId2"/>
          <a:stretch>
            <a:fillRect/>
          </a:stretch>
        </p:blipFill>
        <p:spPr>
          <a:xfrm>
            <a:off x="431640" y="1407075"/>
            <a:ext cx="1271077" cy="393378"/>
          </a:xfrm>
          <a:prstGeom prst="rect">
            <a:avLst/>
          </a:prstGeom>
        </p:spPr>
      </p:pic>
      <p:sp>
        <p:nvSpPr>
          <p:cNvPr id="2" name="内容占位符 1"/>
          <p:cNvSpPr>
            <a:spLocks noGrp="1"/>
          </p:cNvSpPr>
          <p:nvPr>
            <p:ph idx="1"/>
          </p:nvPr>
        </p:nvSpPr>
        <p:spPr>
          <a:xfrm>
            <a:off x="360854" y="126876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展览馆中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各种中外图书浩如烟海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堪称</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洋洋大观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他针对这个问题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洋洋洒洒</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地写了一篇近万字的文章。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高考链接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风格鲜明、体系完整、精细雅致的徽州文化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rPr>
              <a:t>洋洋洒洒</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的中华地方文化中独树一帜。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此处修饰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中华地方文化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使用对象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52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31640" y="4187750"/>
            <a:ext cx="1271077" cy="393378"/>
          </a:xfrm>
          <a:prstGeom prst="rect">
            <a:avLst/>
          </a:prstGeom>
        </p:spPr>
      </p:pic>
      <p:pic>
        <p:nvPicPr>
          <p:cNvPr id="7" name="图片 6"/>
          <p:cNvPicPr>
            <a:picLocks noChangeAspect="1"/>
          </p:cNvPicPr>
          <p:nvPr/>
        </p:nvPicPr>
        <p:blipFill>
          <a:blip r:embed="rId2"/>
          <a:stretch>
            <a:fillRect/>
          </a:stretch>
        </p:blipFill>
        <p:spPr>
          <a:xfrm>
            <a:off x="405605" y="3080908"/>
            <a:ext cx="1008112" cy="393378"/>
          </a:xfrm>
          <a:prstGeom prst="rect">
            <a:avLst/>
          </a:prstGeom>
        </p:spPr>
      </p:pic>
      <p:pic>
        <p:nvPicPr>
          <p:cNvPr id="8" name="图片 7"/>
          <p:cNvPicPr>
            <a:picLocks noChangeAspect="1"/>
          </p:cNvPicPr>
          <p:nvPr/>
        </p:nvPicPr>
        <p:blipFill>
          <a:blip r:embed="rId2"/>
          <a:stretch>
            <a:fillRect/>
          </a:stretch>
        </p:blipFill>
        <p:spPr>
          <a:xfrm>
            <a:off x="406574" y="2543194"/>
            <a:ext cx="1008112" cy="393378"/>
          </a:xfrm>
          <a:prstGeom prst="rect">
            <a:avLst/>
          </a:prstGeom>
        </p:spPr>
      </p:pic>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a:solidFill>
                  <a:srgbClr val="3AB54A"/>
                </a:solidFill>
                <a:latin typeface="Times New Roman" panose="02020603050405020304" pitchFamily="18" charset="0"/>
                <a:ea typeface="方正清刻本悦宋简体"/>
                <a:cs typeface="Times New Roman" panose="02020603050405020304" pitchFamily="18" charset="0"/>
              </a:rPr>
              <a:t>筋疲力尽</a:t>
            </a:r>
            <a:r>
              <a:rPr lang="en-US" altLang="zh-CN" b="1">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3AB54A"/>
                </a:solidFill>
                <a:latin typeface="Times New Roman" panose="02020603050405020304" pitchFamily="18" charset="0"/>
                <a:ea typeface="方正清刻本悦宋简体"/>
                <a:cs typeface="Times New Roman" panose="02020603050405020304" pitchFamily="18" charset="0"/>
              </a:rPr>
              <a:t>精疲力竭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筋疲力尽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：形容非常疲劳，一点儿力气也没有了。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精疲力竭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：精神非常疲劳，体力消耗已尽，形容极度疲乏。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都含有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极度劳苦，没有力气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筋疲力尽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仅表示因劳作、奔走等消耗体力的活动过度劳累。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精疲力竭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除了表示身体劳累之外，还表示因此产生的精神疲劳。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运动会上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我们奋力拼搏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筋疲力尽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他总工作十二小时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常感到</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精疲力竭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4074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31640" y="2531566"/>
            <a:ext cx="1271077" cy="393378"/>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b="1">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词语积累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D933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93323"/>
                </a:solidFill>
                <a:latin typeface="Times New Roman" panose="02020603050405020304" pitchFamily="18" charset="0"/>
                <a:ea typeface="黑体" panose="02010609060101010101" pitchFamily="49" charset="-122"/>
                <a:cs typeface="Times New Roman" panose="02020603050405020304" pitchFamily="18" charset="0"/>
              </a:rPr>
              <a:t>百无聊赖</a:t>
            </a:r>
            <a:r>
              <a:rPr lang="zh-CN"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精神无所依托，感到非常无聊。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D93323"/>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93323"/>
                </a:solidFill>
                <a:latin typeface="Times New Roman" panose="02020603050405020304" pitchFamily="18" charset="0"/>
                <a:ea typeface="黑体" panose="02010609060101010101" pitchFamily="49" charset="-122"/>
                <a:cs typeface="Times New Roman" panose="02020603050405020304" pitchFamily="18" charset="0"/>
              </a:rPr>
              <a:t>一字一板</a:t>
            </a:r>
            <a:r>
              <a:rPr lang="zh-CN" altLang="zh-CN" b="1">
                <a:solidFill>
                  <a:srgbClr val="D9332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形容说话从容清楚。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百无聊赖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背了几首诗。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她慢条斯理、</a:t>
            </a:r>
            <a:r>
              <a:rPr lang="zh-CN" altLang="zh-CN" b="1" u="sng">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一字一板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地跟孩子们说话。</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0430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相关链接.EPS" descr="id:2147488604;FounderCES"/>
          <p:cNvPicPr/>
          <p:nvPr/>
        </p:nvPicPr>
        <p:blipFill>
          <a:blip r:embed="rId2">
            <a:clrChange>
              <a:clrFrom>
                <a:srgbClr val="000000">
                  <a:alpha val="0"/>
                </a:srgbClr>
              </a:clrFrom>
              <a:clrTo>
                <a:srgbClr val="000000">
                  <a:alpha val="0"/>
                </a:srgbClr>
              </a:clrTo>
            </a:clrChange>
          </a:blip>
          <a:stretch>
            <a:fillRect/>
          </a:stretch>
        </p:blipFill>
        <p:spPr>
          <a:xfrm>
            <a:off x="406574" y="836712"/>
            <a:ext cx="2015490" cy="388620"/>
          </a:xfrm>
          <a:prstGeom prst="rect">
            <a:avLst/>
          </a:prstGeom>
        </p:spPr>
      </p:pic>
      <p:grpSp>
        <p:nvGrpSpPr>
          <p:cNvPr id="6" name="组合 5"/>
          <p:cNvGrpSpPr/>
          <p:nvPr/>
        </p:nvGrpSpPr>
        <p:grpSpPr>
          <a:xfrm>
            <a:off x="478583" y="1466678"/>
            <a:ext cx="1460162" cy="461665"/>
            <a:chOff x="345811" y="1394670"/>
            <a:chExt cx="1460162" cy="461665"/>
          </a:xfrm>
        </p:grpSpPr>
        <p:pic>
          <p:nvPicPr>
            <p:cNvPr id="7" name="BS23A.EPS" descr="id:2147488611;FounderCES"/>
            <p:cNvPicPr/>
            <p:nvPr/>
          </p:nvPicPr>
          <p:blipFill>
            <a:blip r:embed="rId3"/>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smtClean="0">
                  <a:solidFill>
                    <a:srgbClr val="000000"/>
                  </a:solidFill>
                  <a:ea typeface="黑体" panose="02010609060101010101" pitchFamily="49" charset="-122"/>
                  <a:cs typeface="Times New Roman" panose="02020603050405020304" pitchFamily="18" charset="0"/>
                </a:rPr>
                <a:t>背景解读</a:t>
              </a:r>
              <a:endParaRPr lang="zh-CN" altLang="en-US" dirty="0"/>
            </a:p>
          </p:txBody>
        </p:sp>
      </p:grpSp>
      <p:sp>
        <p:nvSpPr>
          <p:cNvPr id="9" name="内容占位符 1"/>
          <p:cNvSpPr>
            <a:spLocks noGrp="1"/>
          </p:cNvSpPr>
          <p:nvPr>
            <p:ph idx="1"/>
          </p:nvPr>
        </p:nvSpPr>
        <p:spPr>
          <a:xfrm>
            <a:off x="360854" y="1964347"/>
            <a:ext cx="11485848" cy="341632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《风　景　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1939</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月，茅盾赴新疆在新疆大学任教；</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离开新疆，途中在西安喜遇朱德同志，应邀到延安讲学并参观访问，为期五个月。同年年底到重庆。当时国民党反动派正发动第二次反共高潮，茅盾有感而发，写下了与《白杨礼赞》并称为姐妹篇的《风景谈》。因为这篇散文发表于国民党统治区，作者不得不用比较含蓄的写法来表达自己的言外之意。</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31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《秦　　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贾平凹是地地道道的陕西农村人。生长的故土、家庭背景、成长历程、艺术观念、文化传统等形成了贾平凹散文地域特质的美学理念、文化根源和心理根源。黄土高原的野山野地、一草一木、乡亲父老，连同那高亢的秦腔、自足自乐的生活方式一起，构成了贾平凹全部创作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，也成就了他散文创作中的鲜明民俗性和地域文化意识。《秦腔》就是在这样的背景下创作而成的。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8180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416320"/>
          </a:xfrm>
        </p:spPr>
        <p:txBody>
          <a:bodyPr/>
          <a:lstStyle/>
          <a:p>
            <a:pPr algn="ctr" hangingPunct="0">
              <a:spcAft>
                <a:spcPts val="0"/>
              </a:spcAft>
            </a:pPr>
            <a:r>
              <a:rPr lang="zh-CN" altLang="zh-CN" b="1">
                <a:solidFill>
                  <a:srgbClr val="F58A00"/>
                </a:solidFill>
                <a:latin typeface="Times New Roman" panose="02020603050405020304" pitchFamily="18" charset="0"/>
                <a:ea typeface="宋体" panose="02010600030101010101" pitchFamily="2" charset="-122"/>
                <a:cs typeface="Times New Roman" panose="02020603050405020304" pitchFamily="18" charset="0"/>
              </a:rPr>
              <a:t>秦　　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秦腔，别称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陕西梆子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，是我国戏曲四大声腔（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昆腔、高腔、梆子腔、皮黄腔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）中梆子腔的代表剧之一，起于西周，源于西府，成熟于秦。因古时陕西、甘肃一带属秦国，所以名为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。秦腔的表演技艺朴实、粗犷、豪放，富有夸张性，生活气息浓厚，技巧丰富。唱腔惯用宽音大嗓，直起直落，高亢激越。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日，经国务院批准，秦腔被列入第一批国家级非物质文化遗产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78583" y="836712"/>
            <a:ext cx="1460162" cy="461665"/>
            <a:chOff x="345811" y="1394670"/>
            <a:chExt cx="1460162" cy="461665"/>
          </a:xfrm>
        </p:grpSpPr>
        <p:pic>
          <p:nvPicPr>
            <p:cNvPr id="4" name="BS23A.EPS" descr="id:2147488611;FounderCES"/>
            <p:cNvPicPr/>
            <p:nvPr/>
          </p:nvPicPr>
          <p:blipFill>
            <a:blip r:embed="rId2"/>
            <a:stretch>
              <a:fillRect/>
            </a:stretch>
          </p:blipFill>
          <p:spPr>
            <a:xfrm>
              <a:off x="345811" y="1412776"/>
              <a:ext cx="1460162" cy="432048"/>
            </a:xfrm>
            <a:prstGeom prst="rect">
              <a:avLst/>
            </a:prstGeom>
          </p:spPr>
        </p:pic>
        <p:sp>
          <p:nvSpPr>
            <p:cNvPr id="5" name="矩形 4"/>
            <p:cNvSpPr/>
            <p:nvPr/>
          </p:nvSpPr>
          <p:spPr>
            <a:xfrm>
              <a:off x="354863" y="1394670"/>
              <a:ext cx="1422184" cy="461665"/>
            </a:xfrm>
            <a:prstGeom prst="rect">
              <a:avLst/>
            </a:prstGeom>
          </p:spPr>
          <p:txBody>
            <a:bodyPr wrap="none">
              <a:spAutoFit/>
            </a:bodyPr>
            <a:lstStyle/>
            <a:p>
              <a:r>
                <a:rPr lang="zh-CN" altLang="en-US" sz="2400" dirty="0">
                  <a:solidFill>
                    <a:srgbClr val="000000"/>
                  </a:solidFill>
                  <a:ea typeface="黑体" panose="02010609060101010101" pitchFamily="49" charset="-122"/>
                  <a:cs typeface="Times New Roman" panose="02020603050405020304" pitchFamily="18" charset="0"/>
                </a:rPr>
                <a:t>文化常识</a:t>
              </a:r>
              <a:endParaRPr lang="zh-CN" altLang="en-US" dirty="0"/>
            </a:p>
          </p:txBody>
        </p:sp>
      </p:grpSp>
    </p:spTree>
    <p:extLst>
      <p:ext uri="{BB962C8B-B14F-4D97-AF65-F5344CB8AC3E}">
        <p14:creationId xmlns:p14="http://schemas.microsoft.com/office/powerpoint/2010/main" val="39485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1340768"/>
            <a:ext cx="11485848" cy="576248"/>
          </a:xfrm>
        </p:spPr>
        <p:txBody>
          <a:bodyPr/>
          <a:lstStyle/>
          <a:p>
            <a:pPr algn="ctr" hangingPunct="0">
              <a:spcAft>
                <a:spcPts val="0"/>
              </a:spcAft>
            </a:pP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文学类文本阅读之探究散文的</a:t>
            </a:r>
            <a:r>
              <a:rPr lang="zh-CN" altLang="zh-CN" b="1">
                <a:solidFill>
                  <a:srgbClr val="E26355"/>
                </a:solidFill>
                <a:latin typeface="Times New Roman" panose="02020603050405020304" pitchFamily="18" charset="0"/>
                <a:ea typeface="黑体" panose="02010609060101010101" pitchFamily="49" charset="-122"/>
                <a:cs typeface="Times New Roman" panose="02020603050405020304" pitchFamily="18" charset="0"/>
              </a:rPr>
              <a:t>主旨</a:t>
            </a:r>
            <a:r>
              <a:rPr lang="zh-CN" altLang="zh-CN" b="1"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rPr>
              <a:t>意蕴</a:t>
            </a:r>
            <a:endParaRPr lang="en-US" altLang="zh-CN" b="1" smtClean="0">
              <a:solidFill>
                <a:srgbClr val="E26355"/>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2628766055"/>
              </p:ext>
            </p:extLst>
          </p:nvPr>
        </p:nvGraphicFramePr>
        <p:xfrm>
          <a:off x="343711" y="2582829"/>
          <a:ext cx="11502992" cy="3510467"/>
        </p:xfrm>
        <a:graphic>
          <a:graphicData uri="http://schemas.openxmlformats.org/drawingml/2006/table">
            <a:tbl>
              <a:tblPr firstRow="1" firstCol="1" bandRow="1"/>
              <a:tblGrid>
                <a:gridCol w="1431015">
                  <a:extLst>
                    <a:ext uri="{9D8B030D-6E8A-4147-A177-3AD203B41FA5}">
                      <a16:colId xmlns:a16="http://schemas.microsoft.com/office/drawing/2014/main" val="1755438160"/>
                    </a:ext>
                  </a:extLst>
                </a:gridCol>
                <a:gridCol w="10071977">
                  <a:extLst>
                    <a:ext uri="{9D8B030D-6E8A-4147-A177-3AD203B41FA5}">
                      <a16:colId xmlns:a16="http://schemas.microsoft.com/office/drawing/2014/main" val="411734335"/>
                    </a:ext>
                  </a:extLst>
                </a:gridCol>
              </a:tblGrid>
              <a:tr h="5976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方正清刻本悦宋简体"/>
                          <a:cs typeface="Times New Roman" panose="02020603050405020304" pitchFamily="18" charset="0"/>
                        </a:rPr>
                        <a:t>思维发展与提升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方正清刻本悦宋简体"/>
                          <a:cs typeface="Times New Roman" panose="02020603050405020304" pitchFamily="18" charset="0"/>
                        </a:rPr>
                        <a:t>文化传承与理解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626214302"/>
                  </a:ext>
                </a:extLst>
              </a:tr>
              <a:tr h="171742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散文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主旨意蕴题探究的内容多是文章的主旨及其表现的丰富意蕴或深刻内涵，以及作者的创作意图。主要分为三类：探究主旨、探究思想意蕴、探究情感意蕴。此外，主旨意蕴类探究题还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022901445"/>
                  </a:ext>
                </a:extLst>
              </a:tr>
              <a:tr h="11953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有间接形式，如标题意蕴探究、重要句子意蕴探究、创作意图探究等。散文主旨意蕴类探究题是近几年的热点题型，应引起足够的重视。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595123297"/>
                  </a:ext>
                </a:extLst>
              </a:tr>
            </a:tbl>
          </a:graphicData>
        </a:graphic>
      </p:graphicFrame>
    </p:spTree>
    <p:extLst>
      <p:ext uri="{BB962C8B-B14F-4D97-AF65-F5344CB8AC3E}">
        <p14:creationId xmlns:p14="http://schemas.microsoft.com/office/powerpoint/2010/main" val="380858570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TotalTime>
  <Words>1397</Words>
  <Application>Microsoft Office PowerPoint</Application>
  <PresentationFormat>自定义</PresentationFormat>
  <Paragraphs>68</Paragraphs>
  <Slides>15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15</vt:i4>
      </vt:variant>
    </vt:vector>
  </HeadingPairs>
  <TitlesOfParts>
    <vt:vector size="25" baseType="lpstr">
      <vt:lpstr>方正清刻本悦宋简体</vt: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407</cp:revision>
  <dcterms:created xsi:type="dcterms:W3CDTF">2020-11-06T05:24:00Z</dcterms:created>
  <dcterms:modified xsi:type="dcterms:W3CDTF">2025-09-21T03:23:32Z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